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c Cousins" initials="DC" lastIdx="1" clrIdx="0">
    <p:extLst>
      <p:ext uri="{19B8F6BF-5375-455C-9EA6-DF929625EA0E}">
        <p15:presenceInfo xmlns:p15="http://schemas.microsoft.com/office/powerpoint/2012/main" userId="cf67740219b171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85467" autoAdjust="0"/>
  </p:normalViewPr>
  <p:slideViewPr>
    <p:cSldViewPr snapToGrid="0">
      <p:cViewPr varScale="1">
        <p:scale>
          <a:sx n="139" d="100"/>
          <a:sy n="139" d="100"/>
        </p:scale>
        <p:origin x="11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43.5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553 41,'-1'-1,"1"1,-1-1,1 0,-1 0,1 0,-1 0,0 0,0 1,1-1,-1 0,0 0,0 1,0-1,0 1,0-1,0 1,0-1,0 1,0 0,0-1,0 1,0 0,0 0,0 0,0 0,0 0,-1 0,-36-3,34 3,-9-1,0 0,0 1,0 1,0 0,0 0,0 2,1-1,-1 2,1-1,0 2,0 0,-13 7,-23 23,39-27,-1 0,0-1,0 0,0-1,-15 7,18-10,1 0,1 1,-1 0,0 0,1 0,-8 8,-29 20,31-25,0 0,0 1,-12 11,0 0,22-17,-1 0,0 0,1 0,-1 0,1 0,0 1,-1-1,1 0,0 1,0-1,1 1,-1-1,1 1,-1-1,1 1,0 0,0-1,0 1,0-1,0 1,0 0,1-1,-1 1,1-1,1 4,2 4,-1 1,1-1,1 0,10 17,-10-21,0 0,0-1,1 1,0-1,6 5,-6-5,0 0,0 0,-1 1,0-1,6 9,-1-2,0-1,0 0,1-1,0 0,1-1,18 12,7 6,28 11,19 17,-76-51,0 0,0 0,1 0,11 3,24 11,-28-8,1-1,0-1,0 0,0-1,1-1,28 6,5-5,89 2,-12-7,106-5,-228 3,-1-1,1 0,-1 0,0 0,0-1,1 0,-1 0,0 0,0-1,-1 0,1 1,-1-2,1 1,-1 0,0-1,0 0,0 0,-1 0,4-5,-6 7,7-8,0 0,-1 0,-1-1,1 0,-2-1,0 1,0-1,3-14,19-103,-24 113,1-23,-1-1,-2 0,-6-61,2 80,-1 0,0 0,-2 1,-14-37,18 54,-1-1,1 1,-1-1,0 1,0 0,0 0,0 0,0 1,-1-1,1 1,-5-3,-51-24,22 11,25 13,1 1,-1 1,1 0,-1 0,0 1,0 1,0 0,-1 0,1 1,-14 2,9-1,-1-1,0-1,-34-5,18 0,0 2,0 2,0 1,-47 4,-6 0,-171-3,243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45.4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 0,'2'7,"1"-1,1 0,0 0,-1 0,2-1,-1 1,1-1,8 8,15 13,-1 1,34 47,-58-69,-1-1,1 1,-1 0,-1 0,1 0,-1 0,1 0,-1 0,-1 0,1 9,-3 60,0-34,1-26,-1 0,-1 0,0 0,-7 21,-7 29,17-61,-1 0,0 0,0 0,0 0,0 0,-1 0,1 0,-1 0,0-1,0 1,0 0,0-1,0 0,0 1,-1-1,1 0,-1 0,1 0,-1-1,-5 3,4-2,0 1,1-1,-1 0,1 1,0 0,-1 0,1 0,1 0,-1 0,-3 5,4-4,-1 0,0 0,0-1,0 0,-1 1,1-1,-1 0,-6 3,-18 18,22-15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40:19.8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09.4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105 75,'-2'0,"1"1,0-1,0 1,0-1,0 1,0 0,0-1,0 1,0 0,0 0,0 0,0 0,0-1,1 1,-1 1,0-1,1 0,-1 0,1 0,-2 2,-11 32,9-23,-2 9,1 0,1 1,1-1,1 1,1 0,0 0,5 36,-1 13,-3-23,2 0,9 50,-8-82,12 49,-13-61,-1 0,1-1,0 0,0 1,0-1,0 0,1 0,0 0,-1 0,1 0,0-1,0 1,0-1,7 4,-6-4,0 1,-1-1,1 1,-1 0,1 0,-1 1,4 5,24 20,-24-26,0 0,1 0,-1 0,1-1,0 0,0-1,-1 0,14 1,70-5,-36 1,-43 1,-1 0,1-1,-1 0,1-1,-1-1,0 1,0-2,0 0,-1 0,1 0,-1-2,-1 1,1-1,10-10,2-4,-1-1,0 0,-2-2,23-35,-37 49,0 1,-1-1,0 0,0 0,-1 0,0-1,-1 1,0-1,0-13,-1-18,-3-45,-1 15,3 67,0-13,0 0,-1 0,-5-25,4 36,0 0,-1 0,0 1,0-1,0 1,-1-1,0 1,0 0,0 0,-1 1,-7-8,3 6,0 0,0 0,-1 0,1 1,-1 1,-1 0,1 0,-21-5,-7 0,-48-7,76 16,-34-4,0 2,0 2,-62 7,84-2,0 1,0 0,-27 12,16-6,-16 9,38-16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19.7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1,'9'1,"0"0,0 1,0 0,0 1,0 0,-1 0,1 1,-1 0,0 1,0 0,0 0,12 11,29 17,-41-28,-1 0,0 1,-1 0,1 0,-1 0,-1 1,1 0,-1 0,5 9,37 75,-40-77,-2-1,-1 1,0-1,-1 1,0-1,-1 1,-1 0,0 17,-7 99,4-123,0-1,0 1,0 0,-1-1,0 0,0 0,-1 0,1 0,-1 0,-1-1,1 1,-1-1,-7 6,4-3,1 0,0 1,0 0,-7 12,6-6,-1-1,-1 0,0 0,-19 19,23-26,0 0,-1-1,0 0,0 0,0-1,-1 0,0 0,0 0,0-1,0 0,-1-1,0 0,1 0,-1-1,0 0,-14 1,8-3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26.4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696 88,'22'0,"-1"1,0 1,0 1,26 7,-37-7,0 0,-1 0,1 1,-1 1,0-1,-1 1,1 1,-1 0,0 0,0 1,8 8,53 71,-50-52,6 9,-19-34,-1-1,1 1,-2 0,0 0,0 1,0-1,-1 1,-1-1,1 1,-2 0,1 0,-1 0,-1 0,0 1,-1-1,1 0,-2 0,-4 17,5-22,-1-1,0 0,-1 0,1 0,-1 0,1 0,-1 0,0 0,-1-1,1 0,-1 0,1 0,-1 0,0 0,0-1,0 1,-5 1,2-1,1 1,-1 1,1-1,0 1,-10 10,6-5,0 0,-1 0,-1-2,-21 15,-19 13,35-22,-1-1,0 0,-1-1,-1-1,-27 11,28-14,10-4,-1 0,1 0,-1-1,0 0,0-1,0 0,0-1,-16 1,-22-2,0-2,1-2,-94-20,102 12,-1-3,-50-26,87 40,-8-6,0 0,1-1,0 0,0-1,1 0,0 0,0-1,-10-16,14 16,-1 0,2 0,-1-1,1 0,1 0,0 0,1 0,0 0,-1-18,2-7,6-62,-3 90,0 1,0 0,1-1,0 1,1 0,-1 0,1 1,1-1,-1 1,7-7,15-25,61-83,-80 112,0-1,1 1,0 0,1 0,0 1,0 1,13-9,-3 5,2 0,0 1,0 1,0 1,1 1,0 1,1 0,0 2,-1 1,29-1,-36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38:28.5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78 0,'5'1,"0"0,0 0,0 1,0-1,0 1,0 0,0 1,0-1,-1 1,1 0,-1 0,0 0,0 1,0-1,6 8,-3-4,-1-1,1 0,0-1,13 8,-14-9,1 1,0 0,-1 0,0 0,6 7,18 16,-25-23,0 1,0 0,-1 0,1 1,-1-1,-1 1,1 0,4 14,11 19,-16-34,0 1,0 0,-1 0,1 0,-2 0,1 1,-1-1,0 0,0 1,-1-1,0 1,-1-1,1 1,-4 13,-1 0,-1-1,-1 0,-17 37,19-49,0 1,0-1,-1 0,0-1,-1 1,1-1,-1 0,-9 5,16-11,-6 5,0 1,1 0,-1 0,-7 15,-21 26,30-43,-1 0,-1 1,1-2,-1 1,0 0,0-1,0 0,0-1,-1 1,1-1,-1-1,0 1,0-1,-12 2,7-2,-1 0,1 1,-19 7,21-5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40:06.7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608 5,'60'-2,"-41"0,0 1,0 1,0 1,0 0,-1 1,1 1,21 7,-30-7,-1 0,0 1,0 1,-1-1,1 1,-1 1,0 0,0 0,-1 0,0 1,0 0,0 1,-1-1,0 1,-1 0,0 1,0 0,5 13,6 9,-12-25,-1 1,0-1,0 1,0-1,-1 1,0 0,0 0,-1 0,0 0,0 9,1 27,-2 67,-1-99,0-1,-1 1,0-1,0 0,-1 0,0 0,-1 0,-5 9,7-17,0 1,0-1,0 1,0-1,-1 0,1 0,0 0,-1-1,0 1,1 0,-1-1,0 0,-3 2,3-2,0 0,0 0,1 0,-1 1,0-1,1 1,0 0,-1-1,1 1,0 0,0 1,0-1,0 0,0 0,-2 6,-2 1,1 0,-1 0,-1-1,1 0,-1 0,-1 0,0-1,0 0,-16 10,7-6,1-1,-1-1,-1-1,-29 10,22-13,0-2,0-1,-1-1,1 0,-49-7,-30-12,-34-16,113 30,1-2,-1 0,1-1,1-2,-39-18,56 23,1-1,-1 0,1 0,0 0,0 0,1-1,-6-10,-16-17,23 29,0-1,0 0,1 0,-1 1,1-2,0 1,1 0,-1 0,1-1,0 1,0 0,1-1,0 1,0-1,0 1,0-1,1 1,2-9,-1 2,1-1,1 0,0 1,0 0,1 0,13-21,-2 6,-10 17,0 0,0 1,1 0,1 0,-1 0,10-7,-12 11,0 0,0 0,0-1,-1 1,0-1,3-6,-5 8,-1 1,1-1,0 1,0 0,0 0,1 0,-1 0,1 0,-1 1,1-1,0 1,0 0,0 0,0 0,1 0,-1 0,0 1,1-1,-1 1,1 0,0 0,-1 0,8 0,54 0,-48 1,0 0,1-1,-1 0,0-1,0-1,0-1,17-6,8 0,-29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12T18:40:08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0,'9'1,"0"1,0 0,0 0,0 1,-1 0,1 0,-1 1,0 0,0 0,0 1,0 0,-1 1,0-1,0 2,0-1,9 13,11 5,-25-22,1 0,-1 0,1 0,-1 0,1 0,-1 0,0 1,0-1,0 1,-1-1,1 1,0 0,-1 0,0-1,0 1,0 0,0 0,1 5,33 129,-31-110,1-3,2 49,-7-63,-1-1,0 1,0-1,-1 0,0 1,-1-1,0 0,-6 13,6-14,0 0,0 0,1 0,-2 14,4-17,0 0,-1-1,0 1,0 0,-1-1,1 1,-1 0,0-1,0 0,0 1,-1-1,1 0,-1 0,0-1,0 1,0 0,-6 3,-32 21,29-21,1 1,0 0,0 0,1 1,-11 12,14-12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F2A79-932B-4314-8E52-FACFCE50CA1C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73679-5C28-4738-AD6A-A7D7CEEAD9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48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</a:t>
            </a:r>
          </a:p>
          <a:p>
            <a:r>
              <a:rPr lang="en-GB" dirty="0"/>
              <a:t>My project is built around Stars Without Number (SWN), a tabletop RPG</a:t>
            </a:r>
          </a:p>
          <a:p>
            <a:r>
              <a:rPr lang="en-GB" dirty="0"/>
              <a:t>And it was to build a tool that assists in character creation for SWN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73679-5C28-4738-AD6A-A7D7CEEAD9B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747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background – what is a tabletop RPG, or Role-Playing Game</a:t>
            </a:r>
          </a:p>
          <a:p>
            <a:r>
              <a:rPr lang="en-GB" dirty="0"/>
              <a:t>A game about improvising, acting, playing a character of your design in a fantasy world</a:t>
            </a:r>
          </a:p>
          <a:p>
            <a:r>
              <a:rPr lang="en-GB" dirty="0"/>
              <a:t>Over several game sessions the game master (GM) creates a narrative and tells a story</a:t>
            </a:r>
          </a:p>
          <a:p>
            <a:r>
              <a:rPr lang="en-GB" dirty="0"/>
              <a:t>Players navigate a map, small scale with figurines, large scale with a map, or even purely narrated</a:t>
            </a:r>
          </a:p>
          <a:p>
            <a:r>
              <a:rPr lang="en-GB" dirty="0"/>
              <a:t>The players might get into fights, or conversations, or encounter puzzles, and by resolving these encounters they progress the story</a:t>
            </a:r>
          </a:p>
          <a:p>
            <a:r>
              <a:rPr lang="en-GB" dirty="0"/>
              <a:t>Across game sessions the players keep the same characters which they develop, gaining levels and skills, or gold and gear</a:t>
            </a:r>
          </a:p>
          <a:p>
            <a:r>
              <a:rPr lang="en-GB" dirty="0"/>
              <a:t>It’s powered by the rulebook (all 300 pages of it) and character sheets which are stores of information about players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73679-5C28-4738-AD6A-A7D7CEEAD9B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03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summary of character creation taken straight from the rulebook</a:t>
            </a:r>
          </a:p>
          <a:p>
            <a:r>
              <a:rPr lang="en-GB" dirty="0"/>
              <a:t>You don’t need to read all of this but I just wanted to show you how large the procedure is</a:t>
            </a:r>
          </a:p>
          <a:p>
            <a:r>
              <a:rPr lang="en-GB" dirty="0"/>
              <a:t>Here we have 18 numbered steps across 2 pages, and most steps will involve referring to other sections of the rules so it can look quite intimidating</a:t>
            </a:r>
          </a:p>
          <a:p>
            <a:r>
              <a:rPr lang="en-GB" dirty="0"/>
              <a:t>(click)</a:t>
            </a:r>
          </a:p>
          <a:p>
            <a:r>
              <a:rPr lang="en-GB" dirty="0"/>
              <a:t>This is the table of contents just to show how much of the rulebook is referenced by character creation alone</a:t>
            </a:r>
          </a:p>
          <a:p>
            <a:r>
              <a:rPr lang="en-GB" dirty="0"/>
              <a:t>Over 25 pages on the process alone!</a:t>
            </a:r>
          </a:p>
          <a:p>
            <a:r>
              <a:rPr lang="en-GB" dirty="0"/>
              <a:t>Another 15 if you are a psionic.</a:t>
            </a:r>
          </a:p>
          <a:p>
            <a:r>
              <a:rPr lang="en-GB" dirty="0"/>
              <a:t>Another 30 of just lists and descriptions of equipment that you’d need to refer to.</a:t>
            </a:r>
          </a:p>
          <a:p>
            <a:r>
              <a:rPr lang="en-GB" dirty="0"/>
              <a:t>And finally another 10 if your character is an Artificial Intelligence</a:t>
            </a:r>
          </a:p>
          <a:p>
            <a:r>
              <a:rPr lang="en-GB" dirty="0"/>
              <a:t>(click)</a:t>
            </a:r>
          </a:p>
          <a:p>
            <a:r>
              <a:rPr lang="en-GB" dirty="0"/>
              <a:t>Here’s a blank copy of a character sheet that this whole process would result in you filling in, traditionally with a pencil on physical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73679-5C28-4738-AD6A-A7D7CEEAD9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81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project created a tool that removes all that </a:t>
            </a:r>
            <a:r>
              <a:rPr lang="en-GB" dirty="0" err="1"/>
              <a:t>faf</a:t>
            </a:r>
            <a:r>
              <a:rPr lang="en-GB" dirty="0"/>
              <a:t>, replacing the steps in the rulebook with 9 panels, including an intro and export options</a:t>
            </a:r>
          </a:p>
          <a:p>
            <a:r>
              <a:rPr lang="en-GB" dirty="0"/>
              <a:t>Instead of following all the text I showed previously and constantly looking at different sections of the rulebook, it is condensed into 7 interactive panels that each display all the information you would otherwise be scouring the rulebook for</a:t>
            </a:r>
          </a:p>
          <a:p>
            <a:r>
              <a:rPr lang="en-GB" dirty="0"/>
              <a:t>This is the backgrounds panel for example, it lets you choose your characters background and the finer aspects of it</a:t>
            </a:r>
          </a:p>
          <a:p>
            <a:r>
              <a:rPr lang="en-GB" dirty="0"/>
              <a:t>The other panels indicated at the top are similar to this one, and users simply proceed through them with the next step button</a:t>
            </a:r>
          </a:p>
          <a:p>
            <a:r>
              <a:rPr lang="en-GB" dirty="0"/>
              <a:t>(click)</a:t>
            </a:r>
          </a:p>
          <a:p>
            <a:r>
              <a:rPr lang="en-GB" dirty="0"/>
              <a:t>Until they reach the final panel where they can save and export their resulting character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73679-5C28-4738-AD6A-A7D7CEEAD9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288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tool reduces the number of steps users must follow to make a character (down to 7 from 18)</a:t>
            </a:r>
          </a:p>
          <a:p>
            <a:r>
              <a:rPr lang="en-GB" dirty="0"/>
              <a:t>Using interactive panels makes the process much simpler, and users can have a fully guided experience by using the next step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Outputs a character sheet PDF for printing as if you had filled it in traditionally, but is much less tedious compared to doing it by hand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outputted sheet describes the players character based on their decisions made within each panel, and automatically fills in any calculated values such as the saves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When a character sheet becomes quite old, it shows a lot of marks from being filled in a rubbed out over and over. By using a digital version, and maybe printing big new versions, it reduces all the pain that comes with making changes to your character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73679-5C28-4738-AD6A-A7D7CEEAD9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58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58B1-ACCA-4D5C-8599-3A633C1A2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E5302-4E9E-4CEC-AA35-6819F74E3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86B8-28F9-4FCC-B103-8D4E993A1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6DE3F-4483-423F-92D6-E4EDBF60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59D7-5785-4E20-9778-641A6858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20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1BE4-4721-42DD-AA0A-05875F72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20D2F-7ADC-4A14-B627-18FDA5E72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0F6AC-64CF-4A50-A8D1-64E34EB3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B66FB-E1DE-4FD1-8E27-9F22B3CC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8775D-4FE4-4A10-B89B-DC261206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0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8D0F5-5326-47DB-BF35-60AA0F020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0471-5FF4-439B-A628-3A9C8CFC5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482D-9E43-4337-B852-1FE4208F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5BCE-876D-454F-AA46-BFBC19BE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FDACC-DAD2-407E-9C25-4F11C10F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15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B04-107D-4C94-BE9C-5D0E9741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8CB0-3AF4-4B0F-9EF6-3BC21CF9E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7EA6D-EC14-4B29-8CCA-467F5CC9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214E-9CD0-4210-A10A-07A11F8A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CB970-5B73-4478-A0F8-CAFC8F47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58B2-15F2-454E-BA1F-6B85819C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EA84E-5EA0-4598-9D9C-EB9EA73F5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3122-2FE2-4DED-A8C4-67F1C4E6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3FD2-AA17-41A8-B5BE-36DC1CB7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52F2A-FBA6-4214-A0A6-4B91293F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66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CCEC-23F0-4C81-B29E-6C962A0D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75137-569F-41B8-BCEE-54CFAB5C4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264F3-5D06-41FE-8911-45918A56E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B5FB2-CB6B-4EFB-9D49-C45BB3F3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41E4-3627-424E-B8CE-691E65F4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9616B-91B8-4B27-AA5D-0FAB84BC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8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3F48B-4BB3-43C2-955A-762461BD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A0107-5260-4763-9D9A-D96D074A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B6FFF-A055-461A-A912-41451F35F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F7AA8-9356-40E9-B653-D50A13DF4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3A3315-B5C0-450E-B557-320431C0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71234-231C-4BA2-8DFF-25841D98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8C94D-F2F2-44DF-B8DF-39EA64CB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07B33-0A94-46D5-9F29-7C45E907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32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9AA1-3FC9-4F76-A8F3-861FFC80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0F9F1-08B1-4713-B852-88201AA7E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C50A0-5B8E-4886-8A38-FF126E81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6D0A5-F52C-4AC8-B865-6B57A5CB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13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5AA78-F9AA-48C0-8651-E669FA1E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94B64-3C5E-4E0A-8841-AB3A661C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D7DA9-350B-4F75-B07E-41132C02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00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97C9-4DD9-4E6D-89F9-14FC9ED8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DE4B-BCA2-4C84-BD24-8877BE25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9A106-79D7-4AC9-8C20-6F6DB0DE7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E261F-D601-4052-9AC3-E7DB570D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7B703-0097-40D4-ABCC-4490D80B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9F07B-4920-48EB-BFDC-919A5D53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1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2F9B-0A38-4EB2-8457-9038FB51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0E557-95B1-496B-AEE0-E4D787BE0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5D11C-A9E5-4B12-B322-567923507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671FB-BFA1-482B-B6C9-6CEA001F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F9384-BAF4-4655-A629-BE08605CF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865EF-0331-4867-B899-4BB5BB899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09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8E7C6A-044B-436F-8423-CA41F26F0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11EF6-96CB-40B1-A7A4-3C5928F88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8D25-F136-475D-9D7B-BF8C8D883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F5458-8353-44FE-A7EA-B014CC8B7786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3B241-9FD0-4D90-AF22-2FFCC286E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B4A38-3C08-4E06-A195-782F202DC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FE9B6-104D-414B-94E8-48675AA65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customXml" Target="../ink/ink3.xml"/><Relationship Id="rId19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08A7AB0E-AC3F-4A7B-B706-E296F5B94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3" r="1371" b="35753"/>
          <a:stretch/>
        </p:blipFill>
        <p:spPr>
          <a:xfrm>
            <a:off x="-3049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45462-34C7-413C-920C-58EAF5D2A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5248608"/>
            <a:ext cx="10058400" cy="9711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rgbClr val="FFFFFF"/>
                </a:solidFill>
              </a:rPr>
              <a:t>Character Creation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85083-A400-4DD9-932B-84D03FEB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6219756"/>
            <a:ext cx="10058400" cy="5154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Dominic Cousins</a:t>
            </a:r>
          </a:p>
        </p:txBody>
      </p:sp>
    </p:spTree>
    <p:extLst>
      <p:ext uri="{BB962C8B-B14F-4D97-AF65-F5344CB8AC3E}">
        <p14:creationId xmlns:p14="http://schemas.microsoft.com/office/powerpoint/2010/main" val="3076596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F717ED-E38E-4CFA-8844-76D3CC023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r="2357"/>
          <a:stretch/>
        </p:blipFill>
        <p:spPr bwMode="auto">
          <a:xfrm>
            <a:off x="-1" y="10"/>
            <a:ext cx="93648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F45B7-4E86-471A-BACA-87A316D0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What is a tabletop RPG?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196C-8210-47EA-A161-3B21608F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GB" sz="2000" dirty="0"/>
              <a:t>A game of improvisation</a:t>
            </a:r>
          </a:p>
          <a:p>
            <a:r>
              <a:rPr lang="en-GB" sz="2000" dirty="0"/>
              <a:t>Follows/crafts a narrative</a:t>
            </a:r>
          </a:p>
          <a:p>
            <a:r>
              <a:rPr lang="en-GB" sz="2000" dirty="0"/>
              <a:t>Players navigate a map</a:t>
            </a:r>
          </a:p>
          <a:p>
            <a:r>
              <a:rPr lang="en-GB" sz="2000" dirty="0"/>
              <a:t>Involves combat and non-combat encounters</a:t>
            </a:r>
          </a:p>
          <a:p>
            <a:r>
              <a:rPr lang="en-GB" sz="2000" dirty="0"/>
              <a:t>Players grow their character with gear and levels</a:t>
            </a:r>
          </a:p>
          <a:p>
            <a:r>
              <a:rPr lang="en-GB" sz="2000" dirty="0"/>
              <a:t>Powered by a character sheet</a:t>
            </a:r>
          </a:p>
        </p:txBody>
      </p:sp>
    </p:spTree>
    <p:extLst>
      <p:ext uri="{BB962C8B-B14F-4D97-AF65-F5344CB8AC3E}">
        <p14:creationId xmlns:p14="http://schemas.microsoft.com/office/powerpoint/2010/main" val="222107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23393C2-4DCA-4311-ADB5-6EB04BE08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" r="89949" b="3776"/>
          <a:stretch/>
        </p:blipFill>
        <p:spPr>
          <a:xfrm flipH="1">
            <a:off x="0" y="0"/>
            <a:ext cx="490188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72E38C4-E6A2-4FAC-90ED-B27DA2457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1726" r="-1" b="5036"/>
          <a:stretch/>
        </p:blipFill>
        <p:spPr>
          <a:xfrm>
            <a:off x="6124505" y="0"/>
            <a:ext cx="5666210" cy="6858000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A17BCD2-9324-4101-B95D-0D737E1B3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911" b="3776"/>
          <a:stretch/>
        </p:blipFill>
        <p:spPr>
          <a:xfrm>
            <a:off x="476740" y="0"/>
            <a:ext cx="5594850" cy="6858000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1BC9473-1D53-45A0-8442-F188ECCBB3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97" t="1726" r="2441" b="5036"/>
          <a:stretch/>
        </p:blipFill>
        <p:spPr>
          <a:xfrm flipH="1">
            <a:off x="11790715" y="0"/>
            <a:ext cx="401285" cy="68580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451637C-892F-49CC-9F38-21C2A748A6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" b="17097"/>
          <a:stretch/>
        </p:blipFill>
        <p:spPr>
          <a:xfrm>
            <a:off x="-14079" y="-853"/>
            <a:ext cx="6576488" cy="68588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F5E867F-4D53-4423-8CF9-4068CD7D1A24}"/>
              </a:ext>
            </a:extLst>
          </p:cNvPr>
          <p:cNvGrpSpPr/>
          <p:nvPr/>
        </p:nvGrpSpPr>
        <p:grpSpPr>
          <a:xfrm>
            <a:off x="5063464" y="5197631"/>
            <a:ext cx="623880" cy="407880"/>
            <a:chOff x="5063464" y="5197631"/>
            <a:chExt cx="62388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9FA39E-94A6-4DB7-A18D-45B8908FCEB0}"/>
                    </a:ext>
                  </a:extLst>
                </p14:cNvPr>
                <p14:cNvContentPartPr/>
                <p14:nvPr/>
              </p14:nvContentPartPr>
              <p14:xfrm>
                <a:off x="5063464" y="5197631"/>
                <a:ext cx="499320" cy="289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9FA39E-94A6-4DB7-A18D-45B8908FCE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4824" y="5188991"/>
                  <a:ext cx="516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FEFB669-AD27-4255-AAC4-C2FFEF643EA0}"/>
                    </a:ext>
                  </a:extLst>
                </p14:cNvPr>
                <p14:cNvContentPartPr/>
                <p14:nvPr/>
              </p14:nvContentPartPr>
              <p14:xfrm>
                <a:off x="5618224" y="5361791"/>
                <a:ext cx="69120" cy="24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FEFB669-AD27-4255-AAC4-C2FFEF643E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9224" y="5352791"/>
                  <a:ext cx="8676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B6071FB-3546-4BCD-9F36-90743EF2EA0F}"/>
                  </a:ext>
                </a:extLst>
              </p14:cNvPr>
              <p14:cNvContentPartPr/>
              <p14:nvPr/>
            </p14:nvContentPartPr>
            <p14:xfrm>
              <a:off x="2288944" y="484871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B6071FB-3546-4BCD-9F36-90743EF2EA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79944" y="47623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7BF0ED3-948A-4B42-BE02-5413D06DE32C}"/>
              </a:ext>
            </a:extLst>
          </p:cNvPr>
          <p:cNvGrpSpPr/>
          <p:nvPr/>
        </p:nvGrpSpPr>
        <p:grpSpPr>
          <a:xfrm>
            <a:off x="5235544" y="1223231"/>
            <a:ext cx="564120" cy="1248120"/>
            <a:chOff x="5235544" y="1223231"/>
            <a:chExt cx="564120" cy="12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AF10D1-F92A-4013-8B49-A83013DD2446}"/>
                    </a:ext>
                  </a:extLst>
                </p14:cNvPr>
                <p14:cNvContentPartPr/>
                <p14:nvPr/>
              </p14:nvContentPartPr>
              <p14:xfrm>
                <a:off x="5342824" y="1223231"/>
                <a:ext cx="270000" cy="29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AF10D1-F92A-4013-8B49-A83013DD24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3824" y="1214242"/>
                  <a:ext cx="287640" cy="313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671FAE-1D15-4FAE-A046-F907867316DA}"/>
                    </a:ext>
                  </a:extLst>
                </p14:cNvPr>
                <p14:cNvContentPartPr/>
                <p14:nvPr/>
              </p14:nvContentPartPr>
              <p14:xfrm>
                <a:off x="5680144" y="1361831"/>
                <a:ext cx="119520" cy="29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671FAE-1D15-4FAE-A046-F907867316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1144" y="1352820"/>
                  <a:ext cx="137160" cy="317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06FAB6-4DDD-4A24-920F-8F37936441E8}"/>
                    </a:ext>
                  </a:extLst>
                </p14:cNvPr>
                <p14:cNvContentPartPr/>
                <p14:nvPr/>
              </p14:nvContentPartPr>
              <p14:xfrm>
                <a:off x="5235544" y="1498631"/>
                <a:ext cx="396000" cy="30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06FAB6-4DDD-4A24-920F-8F37936441E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26544" y="1489631"/>
                  <a:ext cx="413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153F4A-9634-4BEC-A492-C99BF084154A}"/>
                    </a:ext>
                  </a:extLst>
                </p14:cNvPr>
                <p14:cNvContentPartPr/>
                <p14:nvPr/>
              </p14:nvContentPartPr>
              <p14:xfrm>
                <a:off x="5657464" y="1685471"/>
                <a:ext cx="130320" cy="27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153F4A-9634-4BEC-A492-C99BF08415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48464" y="1676471"/>
                  <a:ext cx="147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F8C8C7-BE3E-49C1-B863-B9FC27F55A72}"/>
                    </a:ext>
                  </a:extLst>
                </p14:cNvPr>
                <p14:cNvContentPartPr/>
                <p14:nvPr/>
              </p14:nvContentPartPr>
              <p14:xfrm>
                <a:off x="5242384" y="2087951"/>
                <a:ext cx="369360" cy="265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F8C8C7-BE3E-49C1-B863-B9FC27F55A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3384" y="2078963"/>
                  <a:ext cx="387000" cy="282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60091E-3DD8-485F-9381-120A383AA4D9}"/>
                    </a:ext>
                  </a:extLst>
                </p14:cNvPr>
                <p14:cNvContentPartPr/>
                <p14:nvPr/>
              </p14:nvContentPartPr>
              <p14:xfrm>
                <a:off x="5678704" y="2201711"/>
                <a:ext cx="93600" cy="269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60091E-3DD8-485F-9381-120A383AA4D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9704" y="2192711"/>
                  <a:ext cx="11124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DF40BD-65CB-45CE-B062-87D10254B908}"/>
              </a:ext>
            </a:extLst>
          </p:cNvPr>
          <p:cNvGrpSpPr/>
          <p:nvPr/>
        </p:nvGrpSpPr>
        <p:grpSpPr>
          <a:xfrm>
            <a:off x="6473453" y="0"/>
            <a:ext cx="4941592" cy="6858002"/>
            <a:chOff x="6473453" y="0"/>
            <a:chExt cx="4941592" cy="6858002"/>
          </a:xfrm>
        </p:grpSpPr>
        <p:pic>
          <p:nvPicPr>
            <p:cNvPr id="40" name="Picture 39" descr="Diagram&#10;&#10;Description automatically generated">
              <a:extLst>
                <a:ext uri="{FF2B5EF4-FFF2-40B4-BE49-F238E27FC236}">
                  <a16:creationId xmlns:a16="http://schemas.microsoft.com/office/drawing/2014/main" id="{D4A3054D-BCF8-4182-BE20-61D45044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34999" y="-561545"/>
              <a:ext cx="3818502" cy="4941591"/>
            </a:xfrm>
            <a:prstGeom prst="rect">
              <a:avLst/>
            </a:prstGeom>
          </p:spPr>
        </p:pic>
        <p:pic>
          <p:nvPicPr>
            <p:cNvPr id="42" name="Picture 41" descr="Diagram, rectangle&#10;&#10;Description automatically generated">
              <a:extLst>
                <a:ext uri="{FF2B5EF4-FFF2-40B4-BE49-F238E27FC236}">
                  <a16:creationId xmlns:a16="http://schemas.microsoft.com/office/drawing/2014/main" id="{3863F13F-5885-4312-9212-AE9063BEF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4" r="21415"/>
            <a:stretch/>
          </p:blipFill>
          <p:spPr>
            <a:xfrm rot="5400000">
              <a:off x="7424499" y="2867457"/>
              <a:ext cx="3039499" cy="494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9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8B445F-6137-4A2D-97D2-9BE7C9A2CD95}"/>
              </a:ext>
            </a:extLst>
          </p:cNvPr>
          <p:cNvGrpSpPr/>
          <p:nvPr/>
        </p:nvGrpSpPr>
        <p:grpSpPr>
          <a:xfrm>
            <a:off x="-1" y="-1"/>
            <a:ext cx="12192003" cy="6857403"/>
            <a:chOff x="-1" y="-1"/>
            <a:chExt cx="12192003" cy="6857403"/>
          </a:xfrm>
        </p:grpSpPr>
        <p:pic>
          <p:nvPicPr>
            <p:cNvPr id="24" name="Picture 23" descr="A picture containing star, outdoor object, night, night sky&#10;&#10;Description automatically generated">
              <a:extLst>
                <a:ext uri="{FF2B5EF4-FFF2-40B4-BE49-F238E27FC236}">
                  <a16:creationId xmlns:a16="http://schemas.microsoft.com/office/drawing/2014/main" id="{C0F8D677-F9C0-4129-B420-340DB1984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614"/>
            <a:stretch/>
          </p:blipFill>
          <p:spPr>
            <a:xfrm rot="5400000" flipV="1">
              <a:off x="7104441" y="1769842"/>
              <a:ext cx="6857403" cy="3317718"/>
            </a:xfrm>
            <a:prstGeom prst="rect">
              <a:avLst/>
            </a:prstGeom>
          </p:spPr>
        </p:pic>
        <p:pic>
          <p:nvPicPr>
            <p:cNvPr id="8" name="Picture 7" descr="A picture containing star, outdoor object, night, night sky&#10;&#10;Description automatically generated">
              <a:extLst>
                <a:ext uri="{FF2B5EF4-FFF2-40B4-BE49-F238E27FC236}">
                  <a16:creationId xmlns:a16="http://schemas.microsoft.com/office/drawing/2014/main" id="{AE49349E-14AC-4817-93A8-44F2FFF6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8440" y="-1008442"/>
              <a:ext cx="6857403" cy="8874285"/>
            </a:xfrm>
            <a:prstGeom prst="rect">
              <a:avLst/>
            </a:prstGeom>
          </p:spPr>
        </p:pic>
      </p:grp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EA245E-932B-46F5-B773-E2F205E4F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-1" r="2120" b="-1"/>
          <a:stretch/>
        </p:blipFill>
        <p:spPr>
          <a:xfrm>
            <a:off x="489811" y="440754"/>
            <a:ext cx="11192867" cy="5854791"/>
          </a:xfrm>
          <a:prstGeom prst="rect">
            <a:avLst/>
          </a:prstGeom>
        </p:spPr>
      </p:pic>
      <p:pic>
        <p:nvPicPr>
          <p:cNvPr id="14" name="Picture 1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8F91BFC-BA8A-4D4C-AD7C-B580EBCB9B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r="1977"/>
          <a:stretch/>
        </p:blipFill>
        <p:spPr>
          <a:xfrm>
            <a:off x="496030" y="444662"/>
            <a:ext cx="11192868" cy="58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F0D1A-F1D8-480B-8030-1F740BBC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09" y="681037"/>
            <a:ext cx="3950001" cy="1601674"/>
          </a:xfrm>
        </p:spPr>
        <p:txBody>
          <a:bodyPr>
            <a:normAutofit/>
          </a:bodyPr>
          <a:lstStyle/>
          <a:p>
            <a:r>
              <a:rPr lang="en-GB" sz="4000" dirty="0"/>
              <a:t>Tool Overview and Output</a:t>
            </a: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E4D63AEB-01ED-4B67-A163-4F509656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1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0196AA6-D2CC-4705-B0F9-EDD289E3B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3" b="-1"/>
          <a:stretch/>
        </p:blipFill>
        <p:spPr>
          <a:xfrm>
            <a:off x="397587" y="469644"/>
            <a:ext cx="6792623" cy="5918712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DF8FEF-23ED-4C58-B8F8-D5C063B09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09" y="2436959"/>
            <a:ext cx="3950001" cy="370711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tool minimizes steps to create a character</a:t>
            </a:r>
          </a:p>
          <a:p>
            <a:r>
              <a:rPr lang="en-US" sz="2000" dirty="0"/>
              <a:t>Uses interactive panels to replace reading large rules and using the book to lookup items</a:t>
            </a:r>
          </a:p>
          <a:p>
            <a:r>
              <a:rPr lang="en-US" sz="2000" dirty="0"/>
              <a:t>Outputs a character sheet PDF for printing as if you had spent all the time filling it in by hand</a:t>
            </a:r>
          </a:p>
          <a:p>
            <a:r>
              <a:rPr lang="en-US" sz="2000" dirty="0"/>
              <a:t>The sheet describes the character based on users picks and has all calculated values filled in</a:t>
            </a:r>
          </a:p>
          <a:p>
            <a:r>
              <a:rPr lang="en-US" sz="2000" dirty="0"/>
              <a:t>Easier to make changes vs pencil and eraser</a:t>
            </a:r>
          </a:p>
        </p:txBody>
      </p:sp>
    </p:spTree>
    <p:extLst>
      <p:ext uri="{BB962C8B-B14F-4D97-AF65-F5344CB8AC3E}">
        <p14:creationId xmlns:p14="http://schemas.microsoft.com/office/powerpoint/2010/main" val="245830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9B534-2DB1-4B72-9684-2D4A29BE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69ED-4F79-48B0-952D-FC1291401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Create and populate a database to store data on game objects such as skills, weapons, and player classes</a:t>
            </a:r>
          </a:p>
          <a:p>
            <a:r>
              <a:rPr lang="en-GB" dirty="0"/>
              <a:t>Host a web server that can connect to the database and serve requests for objects from the database via a REST API</a:t>
            </a:r>
          </a:p>
          <a:p>
            <a:r>
              <a:rPr lang="en-GB" dirty="0"/>
              <a:t>Write a webapp that guides players through the process of creating a character, and outputs a character sheet from it</a:t>
            </a:r>
          </a:p>
          <a:p>
            <a:r>
              <a:rPr lang="en-GB" dirty="0"/>
              <a:t>Develop JSON format to store game rules enabling users to upload customised versions of the rules for the tool to abide by</a:t>
            </a:r>
          </a:p>
          <a:p>
            <a:r>
              <a:rPr lang="en-GB" dirty="0"/>
              <a:t>Create an algorithm to suggest choices that could be made at each step of character creation, to further aid newer players</a:t>
            </a:r>
          </a:p>
        </p:txBody>
      </p:sp>
    </p:spTree>
    <p:extLst>
      <p:ext uri="{BB962C8B-B14F-4D97-AF65-F5344CB8AC3E}">
        <p14:creationId xmlns:p14="http://schemas.microsoft.com/office/powerpoint/2010/main" val="297994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B0BB-7AF0-41E7-B9E8-C6D2EB1E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799D-F954-4E2E-A4B4-717E7DCC7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Enable more players to play Stars Without Number by reducing the complexity of character creation process - more like 10 minutes, less like 2 hours</a:t>
            </a:r>
          </a:p>
          <a:p>
            <a:r>
              <a:rPr lang="en-GB" dirty="0"/>
              <a:t>Make the whole process more fun, and less tedious</a:t>
            </a:r>
          </a:p>
          <a:p>
            <a:r>
              <a:rPr lang="en-GB" dirty="0"/>
              <a:t>Give players digital access to information about entities in the game, such as player backgrounds</a:t>
            </a:r>
          </a:p>
          <a:p>
            <a:r>
              <a:rPr lang="en-GB" dirty="0"/>
              <a:t>Fill a gap in the market as there is no tool that fulfils these aims, and stimulate the community by releasing the source code</a:t>
            </a:r>
          </a:p>
        </p:txBody>
      </p:sp>
    </p:spTree>
    <p:extLst>
      <p:ext uri="{BB962C8B-B14F-4D97-AF65-F5344CB8AC3E}">
        <p14:creationId xmlns:p14="http://schemas.microsoft.com/office/powerpoint/2010/main" val="37879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BA0CB2-59EB-4866-A689-2AA3CDDB72D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52"/>
          <a:stretch/>
        </p:blipFill>
        <p:spPr>
          <a:xfrm>
            <a:off x="994280" y="322351"/>
            <a:ext cx="5261796" cy="6371143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B2DF59-9954-415E-9419-74C9820F5795}"/>
              </a:ext>
            </a:extLst>
          </p:cNvPr>
          <p:cNvSpPr txBox="1">
            <a:spLocks/>
          </p:cNvSpPr>
          <p:nvPr/>
        </p:nvSpPr>
        <p:spPr>
          <a:xfrm>
            <a:off x="6591575" y="681037"/>
            <a:ext cx="4890036" cy="16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Project Architecture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5C27985-AFC3-47BB-9327-8779AB699754}"/>
              </a:ext>
            </a:extLst>
          </p:cNvPr>
          <p:cNvSpPr txBox="1">
            <a:spLocks/>
          </p:cNvSpPr>
          <p:nvPr/>
        </p:nvSpPr>
        <p:spPr>
          <a:xfrm>
            <a:off x="6591574" y="2436959"/>
            <a:ext cx="5261795" cy="37071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database as data store</a:t>
            </a:r>
          </a:p>
          <a:p>
            <a:pPr lvl="1"/>
            <a:r>
              <a:rPr lang="en-US" sz="1600" dirty="0"/>
              <a:t>Contains lists of all objects available in the game and data about them</a:t>
            </a:r>
          </a:p>
          <a:p>
            <a:pPr lvl="1"/>
            <a:r>
              <a:rPr lang="en-US" sz="1600" dirty="0"/>
              <a:t>Stores users’ saved characters and ruleset customizations if they wish</a:t>
            </a:r>
          </a:p>
          <a:p>
            <a:r>
              <a:rPr lang="en-US" sz="2000" dirty="0"/>
              <a:t>Node.js server and REST API</a:t>
            </a:r>
          </a:p>
          <a:p>
            <a:pPr lvl="1"/>
            <a:r>
              <a:rPr lang="en-US" sz="1600" dirty="0"/>
              <a:t>Distributes the client to web browsers as a base HTML page and minified JavaScript</a:t>
            </a:r>
          </a:p>
          <a:p>
            <a:pPr lvl="1"/>
            <a:r>
              <a:rPr lang="en-US" sz="1600" dirty="0"/>
              <a:t>Serves unauthenticated requests for game object data via a REST API</a:t>
            </a:r>
          </a:p>
          <a:p>
            <a:r>
              <a:rPr lang="en-US" sz="2000" dirty="0"/>
              <a:t>React.js-based client</a:t>
            </a:r>
          </a:p>
          <a:p>
            <a:pPr lvl="1"/>
            <a:r>
              <a:rPr lang="en-US" sz="1600" dirty="0"/>
              <a:t>All app functionality handled by client-side JavaScript</a:t>
            </a:r>
          </a:p>
          <a:p>
            <a:pPr lvl="1"/>
            <a:r>
              <a:rPr lang="en-US" sz="1600" dirty="0"/>
              <a:t>UI generated by JavaScript via React.js library</a:t>
            </a:r>
          </a:p>
          <a:p>
            <a:pPr lvl="1"/>
            <a:r>
              <a:rPr lang="en-US" sz="1600" dirty="0"/>
              <a:t>Uses REST API to fetch data about game objects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15369D-7045-4D26-84D6-16274BAA7CFB}"/>
              </a:ext>
            </a:extLst>
          </p:cNvPr>
          <p:cNvSpPr/>
          <p:nvPr/>
        </p:nvSpPr>
        <p:spPr>
          <a:xfrm>
            <a:off x="2703729" y="2743200"/>
            <a:ext cx="1848536" cy="1480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1A222-2D84-40A5-90C1-E80183A45334}"/>
              </a:ext>
            </a:extLst>
          </p:cNvPr>
          <p:cNvSpPr/>
          <p:nvPr/>
        </p:nvSpPr>
        <p:spPr>
          <a:xfrm>
            <a:off x="1007592" y="322350"/>
            <a:ext cx="2438513" cy="1786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46268-D601-4403-A959-30C5BC82914E}"/>
              </a:ext>
            </a:extLst>
          </p:cNvPr>
          <p:cNvSpPr/>
          <p:nvPr/>
        </p:nvSpPr>
        <p:spPr>
          <a:xfrm>
            <a:off x="1900220" y="4749284"/>
            <a:ext cx="4264204" cy="1944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9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</TotalTime>
  <Words>996</Words>
  <Application>Microsoft Office PowerPoint</Application>
  <PresentationFormat>Widescreen</PresentationFormat>
  <Paragraphs>74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Character Creation Tool</vt:lpstr>
      <vt:lpstr>What is a tabletop RPG?</vt:lpstr>
      <vt:lpstr>PowerPoint Presentation</vt:lpstr>
      <vt:lpstr>PowerPoint Presentation</vt:lpstr>
      <vt:lpstr>Tool Overview and Output</vt:lpstr>
      <vt:lpstr>Project Objectives</vt:lpstr>
      <vt:lpstr>Product Objectives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 Creation Tool</dc:title>
  <dc:creator>Dominic Cousins</dc:creator>
  <cp:lastModifiedBy>Dominic Cousins</cp:lastModifiedBy>
  <cp:revision>3</cp:revision>
  <dcterms:created xsi:type="dcterms:W3CDTF">2021-08-12T16:48:21Z</dcterms:created>
  <dcterms:modified xsi:type="dcterms:W3CDTF">2021-08-13T14:44:21Z</dcterms:modified>
</cp:coreProperties>
</file>